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76" r:id="rId4"/>
    <p:sldId id="260" r:id="rId5"/>
    <p:sldId id="261" r:id="rId6"/>
    <p:sldId id="262" r:id="rId7"/>
    <p:sldId id="263" r:id="rId8"/>
    <p:sldId id="264" r:id="rId9"/>
    <p:sldId id="300" r:id="rId10"/>
    <p:sldId id="301" r:id="rId11"/>
    <p:sldId id="269" r:id="rId12"/>
    <p:sldId id="302" r:id="rId13"/>
    <p:sldId id="265" r:id="rId14"/>
    <p:sldId id="266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8" r:id="rId34"/>
    <p:sldId id="271" r:id="rId35"/>
    <p:sldId id="29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089"/>
  </p:normalViewPr>
  <p:slideViewPr>
    <p:cSldViewPr snapToGrid="0">
      <p:cViewPr varScale="1">
        <p:scale>
          <a:sx n="92" d="100"/>
          <a:sy n="92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selecting?  One item at a time?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value?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range?</a:t>
            </a:r>
            <a:endParaRPr/>
          </a:p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Selecting of a position on the screen?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724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bynamewizard.com/voyager#prefix=jo&amp;sw=both&amp;exact=fal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yrule.ne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Role of Interaction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501" y="2591591"/>
            <a:ext cx="2947482" cy="167481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Interaction</a:t>
            </a:r>
            <a:r>
              <a:rPr spc="-175" dirty="0"/>
              <a:t> </a:t>
            </a:r>
            <a:r>
              <a:rPr spc="-55" dirty="0"/>
              <a:t>as</a:t>
            </a:r>
            <a:r>
              <a:rPr spc="-175" dirty="0"/>
              <a:t> </a:t>
            </a:r>
            <a:r>
              <a:rPr spc="-105" dirty="0"/>
              <a:t>Distributed</a:t>
            </a:r>
            <a:r>
              <a:rPr spc="-170" dirty="0"/>
              <a:t> </a:t>
            </a:r>
            <a:r>
              <a:rPr spc="-80" dirty="0"/>
              <a:t>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14667" y="1079317"/>
            <a:ext cx="8064500" cy="4699363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93675" marR="5080" indent="-181610">
              <a:lnSpc>
                <a:spcPts val="2620"/>
              </a:lnSpc>
              <a:spcBef>
                <a:spcPts val="40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often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tool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offload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storage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from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9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human’s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21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3675" marR="1083945" indent="-181610">
              <a:lnSpc>
                <a:spcPts val="262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94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order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this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useful,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able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	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“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reload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”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parts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data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operate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89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/>
              <a:buChar char="•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(in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your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head)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(on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screen)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ts val="193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lnSpc>
                <a:spcPts val="2750"/>
              </a:lnSpc>
              <a:spcBef>
                <a:spcPts val="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Consider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impact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affordances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945">
              <a:lnSpc>
                <a:spcPts val="2750"/>
              </a:lnSpc>
              <a:buClr>
                <a:schemeClr val="tx1">
                  <a:lumMod val="75000"/>
                  <a:lumOff val="25000"/>
                </a:schemeClr>
              </a:buClr>
              <a:buSzPct val="80000"/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of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3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interface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1146" y="3428998"/>
            <a:ext cx="2209800" cy="2942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3560618" y="4994191"/>
            <a:ext cx="7647709" cy="1344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57200" indent="-457200">
              <a:spcBef>
                <a:spcPts val="0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one disk can be transferred at a time.</a:t>
            </a:r>
            <a:endParaRPr sz="2400" dirty="0"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A disk can only be transferred to a pole on which it will be the largest. </a:t>
            </a:r>
            <a:endParaRPr sz="2400" dirty="0"/>
          </a:p>
          <a:p>
            <a:pPr marL="457200" indent="-457200">
              <a:spcBef>
                <a:spcPts val="408"/>
              </a:spcBef>
              <a:buSzPts val="1734"/>
              <a:buFont typeface="Arial"/>
              <a:buAutoNum type="arabicPeriod"/>
            </a:pPr>
            <a:r>
              <a:rPr lang="en-US" sz="2400" dirty="0">
                <a:ea typeface="Arial"/>
                <a:cs typeface="Arial"/>
                <a:sym typeface="Arial"/>
              </a:rPr>
              <a:t>Only the largest disk on a pole can be transferred to another pole.</a:t>
            </a:r>
            <a:endParaRPr sz="2400" dirty="0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8046" y="436414"/>
            <a:ext cx="6629400" cy="445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8268422" y="1427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8268422" y="2951013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8268422" y="4084764"/>
            <a:ext cx="2815225" cy="7265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06231-E924-1C4F-7C1A-25396EE64A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Tower of Hanoi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065" y="3145589"/>
            <a:ext cx="2947482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039" y="892463"/>
            <a:ext cx="8168337" cy="47631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32401" y="5735828"/>
            <a:ext cx="681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What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representations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are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internal</a:t>
            </a:r>
            <a:r>
              <a:rPr sz="2400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vs.</a:t>
            </a:r>
            <a:r>
              <a:rPr sz="24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external?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9054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Pragmatic actions</a:t>
            </a:r>
            <a:r>
              <a:rPr lang="en-US" sz="2400" dirty="0">
                <a:ea typeface="Arial"/>
                <a:cs typeface="Arial"/>
                <a:sym typeface="Arial"/>
              </a:rPr>
              <a:t> move a person and their analysis closer to the desired destination</a:t>
            </a:r>
            <a:br>
              <a:rPr lang="en-US" sz="2400" dirty="0">
                <a:ea typeface="Arial"/>
                <a:cs typeface="Arial"/>
                <a:sym typeface="Arial"/>
              </a:rPr>
            </a:b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Epistemic actions</a:t>
            </a:r>
            <a:r>
              <a:rPr lang="en-US" sz="2400" dirty="0">
                <a:ea typeface="Arial"/>
                <a:cs typeface="Arial"/>
                <a:sym typeface="Arial"/>
              </a:rPr>
              <a:t> enable humans to leverage environmental structures to </a:t>
            </a:r>
            <a:r>
              <a:rPr lang="en-US" sz="2400" b="1" dirty="0">
                <a:ea typeface="Arial"/>
                <a:cs typeface="Arial"/>
                <a:sym typeface="Arial"/>
              </a:rPr>
              <a:t>link internal structures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purpose of some actions is not for the effect they have on the environment but </a:t>
            </a:r>
            <a:r>
              <a:rPr lang="en-US" sz="2400" b="1" dirty="0">
                <a:ea typeface="Arial"/>
                <a:cs typeface="Arial"/>
                <a:sym typeface="Arial"/>
              </a:rPr>
              <a:t>for the effect they have on the humans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endParaRPr sz="2400" dirty="0">
              <a:ea typeface="Arial"/>
              <a:cs typeface="Arial"/>
              <a:sym typeface="Arial"/>
            </a:endParaRPr>
          </a:p>
          <a:p>
            <a:pPr marL="857250" lvl="1" indent="-35560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C1675-C64F-E23A-F9CD-465F4C73B5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Pragmatic vs. Epistemic Action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3463634" y="1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834" y="1302325"/>
            <a:ext cx="81534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11536-8BA8-C400-552D-84CE84ED4C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Tetris Behavior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0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772892" y="171796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0"/>
          <p:cNvSpPr/>
          <p:nvPr/>
        </p:nvSpPr>
        <p:spPr>
          <a:xfrm>
            <a:off x="4468092" y="118456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206" t="3742" r="68121" b="51473"/>
          <a:stretch/>
        </p:blipFill>
        <p:spPr>
          <a:xfrm flipH="1">
            <a:off x="8223056" y="185766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0" descr="human-computer-interaction.png"/>
          <p:cNvPicPr preferRelativeResize="0"/>
          <p:nvPr/>
        </p:nvPicPr>
        <p:blipFill rotWithShape="1">
          <a:blip r:embed="rId3">
            <a:alphaModFix/>
          </a:blip>
          <a:srcRect l="24148" t="74888" r="31970" b="-9185"/>
          <a:stretch/>
        </p:blipFill>
        <p:spPr>
          <a:xfrm flipH="1">
            <a:off x="6392142" y="4514080"/>
            <a:ext cx="2222500" cy="1280583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2" name="Google Shape;212;p30"/>
          <p:cNvGrpSpPr/>
          <p:nvPr/>
        </p:nvGrpSpPr>
        <p:grpSpPr>
          <a:xfrm>
            <a:off x="6106390" y="1857664"/>
            <a:ext cx="2233084" cy="1672167"/>
            <a:chOff x="3238498" y="1968500"/>
            <a:chExt cx="2233084" cy="1672167"/>
          </a:xfrm>
        </p:grpSpPr>
        <p:pic>
          <p:nvPicPr>
            <p:cNvPr id="213" name="Google Shape;213;p30" descr="human-computer-interaction.png"/>
            <p:cNvPicPr preferRelativeResize="0"/>
            <p:nvPr/>
          </p:nvPicPr>
          <p:blipFill rotWithShape="1">
            <a:blip r:embed="rId3">
              <a:alphaModFix/>
            </a:blip>
            <a:srcRect l="29581" t="3742" r="26327" b="51473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4" name="Google Shape;214;p30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4A1871-2526-FEEB-8976-463094CF6DC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far…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situated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Question:</a:t>
            </a:r>
            <a:r>
              <a:rPr lang="en-US" sz="2400" dirty="0">
                <a:ea typeface="Arial"/>
                <a:cs typeface="Arial"/>
                <a:sym typeface="Arial"/>
              </a:rPr>
              <a:t> what kinds of things might someone want to do using a visualization?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BC2AF-B0D5-BECC-DAF8-0DB3C216D8B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Flashback: interaction as a reasoning aid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Select: mark something as interesting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Explore: show me something else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Reconfigure: show me a different arrangement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Encode: show me a different representation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Abstract/Elaborate: show me more or less detail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Filter: show me something conditionally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Connect: show me related items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2514600" y="60431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Stasko, J. T., &amp; Jacko, J. A. (2007). Toward a deeper understanding of the role of interaction in information visualization. Visualization and Computer Graphics, IEEE Transactions on, 13(6), 1224-1231.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4115" y="2044417"/>
            <a:ext cx="4821351" cy="319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900000">
            <a:off x="4805902" y="2282997"/>
            <a:ext cx="601992" cy="601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9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and</a:t>
            </a:r>
            <a:r>
              <a:rPr lang="en-US" sz="2400" spc="-1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Analysis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52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Definition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data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and</a:t>
            </a:r>
            <a:r>
              <a:rPr lang="en-US" sz="2400" spc="-5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problem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space</a:t>
            </a:r>
            <a:endParaRPr lang="en-US" sz="2400" dirty="0">
              <a:cs typeface="Arial"/>
            </a:endParaRPr>
          </a:p>
          <a:p>
            <a:pPr marL="629285" lvl="1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with</a:t>
            </a:r>
            <a:r>
              <a:rPr lang="en-US" sz="2400" spc="-65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</a:t>
            </a:r>
            <a:r>
              <a:rPr lang="en-US" sz="2400" spc="-6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interfaces</a:t>
            </a:r>
          </a:p>
          <a:p>
            <a:pPr marL="126365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Demo: </a:t>
            </a:r>
            <a:r>
              <a:rPr lang="en-US" sz="2400" spc="-10" dirty="0" err="1">
                <a:cs typeface="Arial"/>
              </a:rPr>
              <a:t>plotly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2450" y="1579418"/>
            <a:ext cx="65151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r="7966" b="6130"/>
          <a:stretch/>
        </p:blipFill>
        <p:spPr>
          <a:xfrm>
            <a:off x="9367656" y="2604655"/>
            <a:ext cx="2571425" cy="342016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l="1542" t="2615" r="1233" b="1991"/>
          <a:stretch/>
        </p:blipFill>
        <p:spPr>
          <a:xfrm>
            <a:off x="3600045" y="2604654"/>
            <a:ext cx="5720444" cy="3416358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057" y="2175162"/>
            <a:ext cx="8534400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5" y="1814946"/>
            <a:ext cx="4127500" cy="4051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1200" y="1676400"/>
            <a:ext cx="3657600" cy="4257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5019" y="1600200"/>
            <a:ext cx="6629399" cy="449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pic>
        <p:nvPicPr>
          <p:cNvPr id="311" name="Google Shape;311;p43" descr="Screen Shot 2015-02-25 at 4.48.32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1930" y="1510871"/>
            <a:ext cx="6318471" cy="45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pic>
        <p:nvPicPr>
          <p:cNvPr id="318" name="Google Shape;318;p44" descr="Screen Shot 2015-02-25 at 4.57.45 PM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6255" y="1686420"/>
            <a:ext cx="7379888" cy="40386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Foreshadowing: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>
            <a:spLocks noGrp="1"/>
          </p:cNvSpPr>
          <p:nvPr>
            <p:ph type="body" idx="1"/>
          </p:nvPr>
        </p:nvSpPr>
        <p:spPr>
          <a:xfrm>
            <a:off x="351282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What would we need to make this work?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05893-535A-106B-2290-615B37FB25A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Lab: </a:t>
            </a:r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instructions for today’s lab on the course website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Methods by which humans </a:t>
            </a:r>
            <a:r>
              <a:rPr lang="en-US" sz="2400" b="1" dirty="0">
                <a:ea typeface="Arial"/>
                <a:cs typeface="Arial"/>
                <a:sym typeface="Arial"/>
              </a:rPr>
              <a:t>create knowledge </a:t>
            </a:r>
            <a:r>
              <a:rPr lang="en-US" sz="2400" dirty="0">
                <a:ea typeface="Arial"/>
                <a:cs typeface="Arial"/>
                <a:sym typeface="Arial"/>
              </a:rPr>
              <a:t>through the manipulation of an interface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set of operations available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the relationship between the human and the visualization</a:t>
            </a:r>
            <a:endParaRPr sz="2000" dirty="0">
              <a:ea typeface="Arial"/>
              <a:cs typeface="Arial"/>
              <a:sym typeface="Arial"/>
            </a:endParaRPr>
          </a:p>
          <a:p>
            <a:pPr marL="468630" indent="-224790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High level: between </a:t>
            </a:r>
            <a:r>
              <a:rPr lang="en-US" sz="2400" b="1" dirty="0">
                <a:ea typeface="Arial"/>
                <a:cs typeface="Arial"/>
                <a:sym typeface="Arial"/>
              </a:rPr>
              <a:t>human and problem space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000" i="1" dirty="0">
                <a:ea typeface="Arial"/>
                <a:cs typeface="Arial"/>
                <a:sym typeface="Arial"/>
              </a:rPr>
              <a:t>enabled</a:t>
            </a:r>
            <a:r>
              <a:rPr lang="en-US" sz="2000" dirty="0">
                <a:ea typeface="Arial"/>
                <a:cs typeface="Arial"/>
                <a:sym typeface="Arial"/>
              </a:rPr>
              <a:t> by the tool</a:t>
            </a:r>
            <a:endParaRPr sz="2000" dirty="0">
              <a:ea typeface="Arial"/>
              <a:cs typeface="Arial"/>
              <a:sym typeface="Arial"/>
            </a:endParaRP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might be distributed across multiple tools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(def.)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9" y="1847963"/>
            <a:ext cx="3276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spcBef>
                <a:spcPts val="48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can you have?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463637" y="106841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is the observable result of a cognitive process: “an externalization of thought”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 visualization, there is a growing belief that interaction and analysis are </a:t>
            </a:r>
            <a:r>
              <a:rPr lang="en-US" sz="2400" b="1" dirty="0">
                <a:ea typeface="Arial"/>
                <a:cs typeface="Arial"/>
                <a:sym typeface="Arial"/>
              </a:rPr>
              <a:t>actually the same thing!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Analytic discourse: </a:t>
            </a:r>
            <a:r>
              <a:rPr lang="en-US" sz="2400" dirty="0">
                <a:ea typeface="Arial"/>
                <a:cs typeface="Arial"/>
                <a:sym typeface="Arial"/>
              </a:rPr>
              <a:t>the idea that knowledge is constructed, tested, refined, and shared through the interactive manipulation of an interface</a:t>
            </a:r>
            <a:r>
              <a:rPr lang="en-US" sz="2400" baseline="30000" dirty="0">
                <a:ea typeface="Arial"/>
                <a:cs typeface="Arial"/>
                <a:sym typeface="Arial"/>
              </a:rPr>
              <a:t>1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5105400" y="633478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Pike, W. A., Stasko, J., Chang, R., &amp; O'Connell, T. A. (2009).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science of interaction. Information Visualization, 8(4), 263-274.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1DFD-3DFE-CE77-D3AD-4536EB52F5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and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Interaction happens in the </a:t>
            </a:r>
            <a:r>
              <a:rPr lang="en-US" sz="2400" b="1" dirty="0">
                <a:ea typeface="Arial"/>
                <a:cs typeface="Arial"/>
                <a:sym typeface="Arial"/>
              </a:rPr>
              <a:t>context</a:t>
            </a:r>
            <a:r>
              <a:rPr lang="en-US" sz="2400" dirty="0">
                <a:ea typeface="Arial"/>
                <a:cs typeface="Arial"/>
                <a:sym typeface="Arial"/>
              </a:rPr>
              <a:t> of a problem or goal-directed activity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context helps the human identify relevant concepts and </a:t>
            </a:r>
            <a:r>
              <a:rPr lang="en-US" sz="2400" b="1" dirty="0">
                <a:ea typeface="Arial"/>
                <a:cs typeface="Arial"/>
                <a:sym typeface="Arial"/>
              </a:rPr>
              <a:t>link</a:t>
            </a:r>
            <a:r>
              <a:rPr lang="en-US" sz="2400" dirty="0">
                <a:ea typeface="Arial"/>
                <a:cs typeface="Arial"/>
                <a:sym typeface="Arial"/>
              </a:rPr>
              <a:t> them into appropriate structures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Interaction</a:t>
            </a:r>
            <a:r>
              <a:rPr lang="en-US" sz="2400" dirty="0">
                <a:ea typeface="Arial"/>
                <a:cs typeface="Arial"/>
                <a:sym typeface="Arial"/>
              </a:rPr>
              <a:t> brings together background contexts and current observations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known as “</a:t>
            </a:r>
            <a:r>
              <a:rPr lang="en-US" sz="2400" b="1" dirty="0">
                <a:ea typeface="Arial"/>
                <a:cs typeface="Arial"/>
                <a:sym typeface="Arial"/>
              </a:rPr>
              <a:t>situated cognition</a:t>
            </a:r>
            <a:r>
              <a:rPr lang="en-US" sz="2400" dirty="0">
                <a:ea typeface="Arial"/>
                <a:cs typeface="Arial"/>
                <a:sym typeface="Arial"/>
              </a:rPr>
              <a:t>”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 as a reasoning aid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353291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Hypothesis: the more ways a user can ‘</a:t>
            </a:r>
            <a:r>
              <a:rPr lang="en-US" sz="2400" b="1" dirty="0">
                <a:ea typeface="Arial"/>
                <a:cs typeface="Arial"/>
                <a:sym typeface="Arial"/>
              </a:rPr>
              <a:t>touch</a:t>
            </a:r>
            <a:r>
              <a:rPr lang="en-US" sz="2400" dirty="0">
                <a:ea typeface="Arial"/>
                <a:cs typeface="Arial"/>
                <a:sym typeface="Arial"/>
              </a:rPr>
              <a:t>’ their data (by changing their form or exploring them from different perspectives), the more insight will accumulate.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7EC2-FCFE-9910-CD6C-966FA4F7B99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Reality Check</a:t>
            </a:r>
          </a:p>
        </p:txBody>
      </p:sp>
    </p:spTree>
    <p:extLst>
      <p:ext uri="{BB962C8B-B14F-4D97-AF65-F5344CB8AC3E}">
        <p14:creationId xmlns:p14="http://schemas.microsoft.com/office/powerpoint/2010/main" val="36944924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980</Words>
  <Application>Microsoft Macintosh PowerPoint</Application>
  <PresentationFormat>Widescreen</PresentationFormat>
  <Paragraphs>154</Paragraphs>
  <Slides>35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Corbel</vt:lpstr>
      <vt:lpstr>Merriweather Sans</vt:lpstr>
      <vt:lpstr>Wingdings 2</vt:lpstr>
      <vt:lpstr>Frame</vt:lpstr>
      <vt:lpstr>Visual Analytics– Role of Interaction</vt:lpstr>
      <vt:lpstr>Plan for Today</vt:lpstr>
      <vt:lpstr>Rewind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Interaction as Distributed Cognition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25</cp:revision>
  <dcterms:created xsi:type="dcterms:W3CDTF">2023-08-03T18:49:17Z</dcterms:created>
  <dcterms:modified xsi:type="dcterms:W3CDTF">2024-08-26T20:11:50Z</dcterms:modified>
</cp:coreProperties>
</file>